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35" r:id="rId4"/>
    <p:sldId id="273" r:id="rId5"/>
    <p:sldId id="276" r:id="rId6"/>
    <p:sldId id="257" r:id="rId7"/>
    <p:sldId id="275" r:id="rId8"/>
    <p:sldId id="260" r:id="rId9"/>
    <p:sldId id="277" r:id="rId10"/>
    <p:sldId id="261" r:id="rId11"/>
    <p:sldId id="262" r:id="rId12"/>
    <p:sldId id="266" r:id="rId13"/>
    <p:sldId id="264" r:id="rId14"/>
    <p:sldId id="263" r:id="rId15"/>
    <p:sldId id="268" r:id="rId16"/>
    <p:sldId id="265" r:id="rId17"/>
    <p:sldId id="267" r:id="rId18"/>
    <p:sldId id="269" r:id="rId19"/>
    <p:sldId id="270" r:id="rId20"/>
    <p:sldId id="280" r:id="rId21"/>
    <p:sldId id="281" r:id="rId22"/>
    <p:sldId id="329" r:id="rId23"/>
    <p:sldId id="271" r:id="rId24"/>
    <p:sldId id="272" r:id="rId25"/>
    <p:sldId id="331" r:id="rId26"/>
    <p:sldId id="33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3578" autoAdjust="0"/>
  </p:normalViewPr>
  <p:slideViewPr>
    <p:cSldViewPr snapToGrid="0">
      <p:cViewPr varScale="1">
        <p:scale>
          <a:sx n="55" d="100"/>
          <a:sy n="55" d="100"/>
        </p:scale>
        <p:origin x="665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3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6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8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CC3A9-0A87-4636-8588-E30A45DF0A1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EFC1-98F9-44E3-BD0C-727874F86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ebp"/><Relationship Id="rId3" Type="http://schemas.openxmlformats.org/officeDocument/2006/relationships/image" Target="../media/image6.webp"/><Relationship Id="rId7" Type="http://schemas.openxmlformats.org/officeDocument/2006/relationships/image" Target="../media/image10.web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ebp"/><Relationship Id="rId11" Type="http://schemas.openxmlformats.org/officeDocument/2006/relationships/image" Target="../media/image14.webp"/><Relationship Id="rId5" Type="http://schemas.openxmlformats.org/officeDocument/2006/relationships/image" Target="../media/image8.webp"/><Relationship Id="rId10" Type="http://schemas.openxmlformats.org/officeDocument/2006/relationships/image" Target="../media/image13.webp"/><Relationship Id="rId4" Type="http://schemas.openxmlformats.org/officeDocument/2006/relationships/image" Target="../media/image7.webp"/><Relationship Id="rId9" Type="http://schemas.openxmlformats.org/officeDocument/2006/relationships/image" Target="../media/image12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Low  Carbon Liquid fuel MANUFACTURING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2" y="3602037"/>
            <a:ext cx="12101848" cy="2485611"/>
          </a:xfrm>
        </p:spPr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Providing Fuel Manufacturing Technology to the world for over 20 years.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nard MT Condensed" panose="02050806060905020404" pitchFamily="18" charset="0"/>
              </a:rPr>
              <a:t>Because the health of this planet is in our hands.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Provided by: Life Science &amp; Energy Australia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Tel +61426847752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Chris Niemandt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1700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3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2067"/>
            <a:ext cx="12144777" cy="64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1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97"/>
            <a:ext cx="12170289" cy="63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8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51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Manufacturing Diesel fuel Reactor stages, in Batam Indonesia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014"/>
            <a:ext cx="4121239" cy="54949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8" y="1947928"/>
            <a:ext cx="6546761" cy="49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46" y="403761"/>
            <a:ext cx="3180008" cy="109018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Constructing the Base for the High Speed Centrifug</a:t>
            </a:r>
            <a:r>
              <a:rPr lang="en-US" sz="2400" dirty="0">
                <a:latin typeface="Arial Black" panose="020B0A04020102020204" pitchFamily="34" charset="0"/>
              </a:rPr>
              <a:t>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005" y="883545"/>
            <a:ext cx="6827950" cy="5120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9550" y="540913"/>
            <a:ext cx="308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High Speed Centrifug</a:t>
            </a:r>
            <a:r>
              <a:rPr lang="en-US" dirty="0">
                <a:latin typeface="Arial Black" panose="020B0A04020102020204" pitchFamily="34" charset="0"/>
              </a:rPr>
              <a:t>e Installed.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8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8" y="0"/>
            <a:ext cx="9311426" cy="698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5975797" cy="6858000"/>
          </a:xfrm>
        </p:spPr>
        <p:txBody>
          <a:bodyPr/>
          <a:lstStyle/>
          <a:p>
            <a:r>
              <a:rPr lang="en-US" sz="1800" b="1" dirty="0"/>
              <a:t>Production Efficient </a:t>
            </a:r>
          </a:p>
          <a:p>
            <a:r>
              <a:rPr lang="en-US" sz="1800" b="1" dirty="0"/>
              <a:t>Enzyme conversion Technology.</a:t>
            </a:r>
          </a:p>
          <a:p>
            <a:r>
              <a:rPr lang="en-US" sz="1800" b="1" dirty="0"/>
              <a:t>High Velocity Jet Technology.</a:t>
            </a:r>
          </a:p>
          <a:p>
            <a:r>
              <a:rPr lang="en-US" sz="1800" b="1" dirty="0"/>
              <a:t>Cost Effective.</a:t>
            </a:r>
          </a:p>
          <a:p>
            <a:r>
              <a:rPr lang="en-US" sz="1800" b="1" dirty="0"/>
              <a:t>High Quality Output.</a:t>
            </a:r>
          </a:p>
          <a:p>
            <a:r>
              <a:rPr lang="en-US" sz="1800" b="1" dirty="0"/>
              <a:t>Easy to Maintain.</a:t>
            </a:r>
          </a:p>
          <a:p>
            <a:r>
              <a:rPr lang="en-US" sz="1800" b="1" dirty="0"/>
              <a:t>Easy to Operate.</a:t>
            </a:r>
          </a:p>
          <a:p>
            <a:r>
              <a:rPr lang="en-US" sz="1800" b="1" dirty="0"/>
              <a:t>120T Output/Month</a:t>
            </a:r>
          </a:p>
          <a:p>
            <a:r>
              <a:rPr lang="en-US" sz="1800" b="1" dirty="0"/>
              <a:t>Quality Tested.</a:t>
            </a:r>
          </a:p>
          <a:p>
            <a:r>
              <a:rPr lang="en-US" sz="1800" b="1" dirty="0"/>
              <a:t>Comply with International Standards.</a:t>
            </a:r>
          </a:p>
          <a:p>
            <a:r>
              <a:rPr lang="en-US" sz="1800" b="1" dirty="0"/>
              <a:t> Heat Exchange Technology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diesel Quality during Processing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593901" cy="2580481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F5AA9-E4F4-FFAC-98BE-48E1C299D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88" y="2487613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74321" cy="1325563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Manufacturing a Smaller output Plant in Malaysia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32" y="1493949"/>
            <a:ext cx="7152068" cy="53640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6687"/>
            <a:ext cx="4988417" cy="37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7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2731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Customers in South Africa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5806"/>
            <a:ext cx="7096259" cy="53221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3039414"/>
            <a:ext cx="5091448" cy="3818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167" y="1182908"/>
            <a:ext cx="374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large Output Facility built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7932" y="1416676"/>
            <a:ext cx="350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Mobile Manufacturing Facility 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344382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848563" cy="1325563"/>
          </a:xfrm>
        </p:spPr>
        <p:txBody>
          <a:bodyPr/>
          <a:lstStyle/>
          <a:p>
            <a:pPr algn="ctr"/>
            <a:r>
              <a:rPr lang="en-US" dirty="0"/>
              <a:t>A Micro-Diesel System For a Singapore Construction Company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22316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03149" y="1403147"/>
            <a:ext cx="6414393" cy="360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096" y="0"/>
            <a:ext cx="8319752" cy="10982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Large Diesel Plant Built in Semarang Indonesia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69" y="2804383"/>
            <a:ext cx="7206431" cy="40536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676"/>
            <a:ext cx="5609464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4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0E7642-AF21-4EE9-5AF8-D7BB33BE4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00" y="1433904"/>
            <a:ext cx="6212907" cy="4659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5CD655-B880-965F-341E-90A073B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" y="108341"/>
            <a:ext cx="1177446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Full Processing technology: Seed to Oil to Fuel &amp; Lubricants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4CA9-713D-7A80-1735-DE4953DA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80326"/>
            <a:ext cx="10515600" cy="10678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the Canola or the Sunflower seed, to 100% organic Cooking oil</a:t>
            </a:r>
          </a:p>
          <a:p>
            <a:r>
              <a:rPr lang="en-US" dirty="0"/>
              <a:t>From Cooking oil to High-End Diesel</a:t>
            </a:r>
          </a:p>
          <a:p>
            <a:r>
              <a:rPr lang="en-US" dirty="0"/>
              <a:t>Oil Cake to High-End animal Fee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35EA3CF-B3E0-2BC5-583C-8EE86399C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0"/>
            <a:ext cx="5486400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EE3EB-C0C1-C243-D34A-7A39EED83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14" y="3771900"/>
            <a:ext cx="5293796" cy="29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8CFB-D1A7-14D8-24DC-CE61041E2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74B1-8BE8-D792-61EA-2898BBCB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900" y="0"/>
            <a:ext cx="6377948" cy="10982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Large Diesel Plant Built in Zhuhai China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349CFBF-8C49-5B23-378D-E8776FB9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8" y="0"/>
            <a:ext cx="4696178" cy="264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E6AD12-E443-64CB-1291-445D486F9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1822"/>
            <a:ext cx="7726539" cy="43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72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D4A5-D669-60C2-F668-5584DD04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59" y="0"/>
            <a:ext cx="10515600" cy="1037791"/>
          </a:xfrm>
        </p:spPr>
        <p:txBody>
          <a:bodyPr/>
          <a:lstStyle/>
          <a:p>
            <a:r>
              <a:rPr lang="en-US" b="1" dirty="0"/>
              <a:t>Product ranges (Only Oil Plant Base)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6981E-DD44-11B6-4FD1-14041AE9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41" y="1089765"/>
            <a:ext cx="10515600" cy="5392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Various viscosities of lubricants available/Grease Products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Heavy oils </a:t>
            </a:r>
            <a:r>
              <a:rPr lang="en-US" b="1" dirty="0"/>
              <a:t>(optional Extra)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Light oils </a:t>
            </a:r>
            <a:r>
              <a:rPr lang="en-US" b="1" dirty="0"/>
              <a:t>(optional Extra)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Light Grease </a:t>
            </a:r>
            <a:r>
              <a:rPr lang="en-US" b="1" dirty="0"/>
              <a:t>(optional Extra)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Heavy Grease </a:t>
            </a:r>
            <a:r>
              <a:rPr lang="en-US" b="1" dirty="0"/>
              <a:t>(optional Extra)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Fibre</a:t>
            </a:r>
            <a:r>
              <a:rPr lang="en-US" dirty="0"/>
              <a:t> Grease </a:t>
            </a:r>
            <a:r>
              <a:rPr lang="en-US" b="1" dirty="0"/>
              <a:t>(optional Extra)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Grease Cake </a:t>
            </a:r>
            <a:r>
              <a:rPr lang="en-US" b="1" dirty="0"/>
              <a:t>(optional Extra)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Light Diesel ( Jet Fuel)</a:t>
            </a:r>
          </a:p>
          <a:p>
            <a:pPr marL="514350" indent="-514350">
              <a:buAutoNum type="arabicPeriod"/>
            </a:pPr>
            <a:r>
              <a:rPr lang="en-US" dirty="0"/>
              <a:t>Vehicle Diesel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7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071"/>
            <a:ext cx="12137721" cy="1598262"/>
          </a:xfrm>
        </p:spPr>
        <p:txBody>
          <a:bodyPr>
            <a:normAutofit/>
          </a:bodyPr>
          <a:lstStyle/>
          <a:p>
            <a:r>
              <a:rPr lang="en-MY" b="1" dirty="0">
                <a:solidFill>
                  <a:schemeClr val="accent6">
                    <a:lumMod val="75000"/>
                  </a:schemeClr>
                </a:solidFill>
              </a:rPr>
              <a:t>Continuous research &amp; Development into Plant oil based lubricants and Greases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0" y="1691832"/>
            <a:ext cx="5969793" cy="51661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0553" y="2827855"/>
            <a:ext cx="5152094" cy="28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9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Recent International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China: Zhuhai, Built an advanced Factory in Producing an Organic Fuel Additive to reduce Carbon Emissions. </a:t>
            </a:r>
          </a:p>
          <a:p>
            <a:r>
              <a:rPr lang="en-US" dirty="0"/>
              <a:t>Myanmar: Mandalay, Providing Technical advise to Government on Jatropha Plantations for Diesel Production. </a:t>
            </a:r>
          </a:p>
          <a:p>
            <a:r>
              <a:rPr lang="en-US" dirty="0"/>
              <a:t>Europe: Lichtenstein Provided Technical Advise on Diesel Oil Plantations for Asia &amp; Diesel Manufacturing Technology (2</a:t>
            </a:r>
            <a:r>
              <a:rPr lang="en-US" baseline="30000" dirty="0"/>
              <a:t>nd</a:t>
            </a:r>
            <a:r>
              <a:rPr lang="en-US" dirty="0"/>
              <a:t> Generation Biofuel: Roland Jansen) Establishing a Green Bond Funding Initiative to grow Oil Plantations for Asia.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3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53"/>
            <a:ext cx="10515600" cy="973777"/>
          </a:xfrm>
        </p:spPr>
        <p:txBody>
          <a:bodyPr/>
          <a:lstStyle/>
          <a:p>
            <a:pPr algn="ctr"/>
            <a:r>
              <a:rPr lang="en-US" b="1" dirty="0">
                <a:latin typeface="Algerian" panose="04020705040A02060702" pitchFamily="82" charset="0"/>
              </a:rPr>
              <a:t>Cost per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1" y="950026"/>
            <a:ext cx="11697195" cy="59079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120T/Month: USD 350,000.00</a:t>
            </a:r>
          </a:p>
          <a:p>
            <a:r>
              <a:rPr lang="en-US" dirty="0"/>
              <a:t>80T/ Month: USD 300,000.00</a:t>
            </a:r>
          </a:p>
          <a:p>
            <a:r>
              <a:rPr lang="en-US" dirty="0"/>
              <a:t>60T/Month: USD 230,000.00</a:t>
            </a:r>
          </a:p>
          <a:p>
            <a:r>
              <a:rPr lang="en-US" dirty="0"/>
              <a:t>30T/Month: USD 150,000.00</a:t>
            </a:r>
          </a:p>
          <a:p>
            <a:r>
              <a:rPr lang="en-US" dirty="0"/>
              <a:t>The above excludes, Iabor, accommodation &amp; meals for 3 weeks to 6 weeks</a:t>
            </a:r>
          </a:p>
          <a:p>
            <a:r>
              <a:rPr lang="en-US" dirty="0"/>
              <a:t>The above costing does not include Technology Transfer, only a license to Produce, technology </a:t>
            </a:r>
            <a:r>
              <a:rPr lang="en-US"/>
              <a:t>transfer negotiable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Note: if you consider larger capacity than 120T/month, we recommend to combine more plants instead of 1 Large plant, the benefits are:</a:t>
            </a:r>
          </a:p>
          <a:p>
            <a:r>
              <a:rPr lang="en-US" dirty="0"/>
              <a:t> Better Efficiency.</a:t>
            </a:r>
          </a:p>
          <a:p>
            <a:r>
              <a:rPr lang="en-US" dirty="0"/>
              <a:t> Continuous production in the event of Regular Maintenance Shut downs or Break down events.</a:t>
            </a:r>
          </a:p>
          <a:p>
            <a:r>
              <a:rPr lang="en-US" dirty="0"/>
              <a:t>Ease of Production, less Staff required.</a:t>
            </a:r>
          </a:p>
          <a:p>
            <a:r>
              <a:rPr lang="en-US" dirty="0"/>
              <a:t>Safety aspect.</a:t>
            </a:r>
          </a:p>
        </p:txBody>
      </p:sp>
    </p:spTree>
    <p:extLst>
      <p:ext uri="{BB962C8B-B14F-4D97-AF65-F5344CB8AC3E}">
        <p14:creationId xmlns:p14="http://schemas.microsoft.com/office/powerpoint/2010/main" val="67064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ACE3-7FFA-2CB1-8310-D584C6E6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67"/>
            <a:ext cx="10515600" cy="1402915"/>
          </a:xfrm>
        </p:spPr>
        <p:txBody>
          <a:bodyPr>
            <a:normAutofit/>
          </a:bodyPr>
          <a:lstStyle/>
          <a:p>
            <a:r>
              <a:rPr lang="en-US" sz="4900" b="1" dirty="0"/>
              <a:t>Business Concept: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2B9C-15BD-6D88-035E-D65F983B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Extrude Australian Grown Canola/Sunflower Oil using our Complete Organic Oil Extrusion Technology *No Import Cost*</a:t>
            </a:r>
          </a:p>
          <a:p>
            <a:r>
              <a:rPr lang="en-US" b="1" dirty="0"/>
              <a:t>The Organic Canola Oil is sold to the market on the agreement to swap for the used oil (normally free of Charge)</a:t>
            </a:r>
          </a:p>
          <a:p>
            <a:r>
              <a:rPr lang="en-US" b="1" dirty="0"/>
              <a:t>Used Oil is collected at the same time New oil is delivered</a:t>
            </a:r>
          </a:p>
          <a:p>
            <a:r>
              <a:rPr lang="en-US" b="1" dirty="0"/>
              <a:t>Used oil is converted to Biodiesel using a Unique Enzyme Technology to create no waste appose to Conventional Diesel processes.</a:t>
            </a:r>
          </a:p>
          <a:p>
            <a:r>
              <a:rPr lang="en-US" b="1" dirty="0"/>
              <a:t>To produce the diesel using our technology cost an average of AUS$ 0.70c Lowest cost than any other processing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6861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4D66-0A0C-3B80-F99A-F0D4771F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Diesel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0BB6-B1CD-2E37-F228-A6EDEB599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756"/>
            <a:ext cx="10515600" cy="47302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Our Process has no waste Product like conventional diesel factories(No Glycerol)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Enzymes used in the process are recovered to produce a sole carbon base for Soil Microbe Technology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Soil Microbe Technology is a world 1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which is used in commercial farming operations to remove all Pollution (Methane, Ammonia, Nitrogen) from animals, kills Cockroaches, Flies, Lice etc. Converts animal fecal matter into a High-End Protein source to feed other animals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Animal Production increases by 20% due to the increased Digestive enzymes as a result from the Soil Microbe Technology.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 2</a:t>
            </a: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addition is the development of Plant based Lubricants for Vehicles.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The offset involved in selling the Soil Microbe as a Main Product makes the  Diesel as the By-product a free or a 100%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Profit Product 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0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462" y="0"/>
            <a:ext cx="7980219" cy="1971304"/>
          </a:xfrm>
        </p:spPr>
        <p:txBody>
          <a:bodyPr>
            <a:normAutofit/>
          </a:bodyPr>
          <a:lstStyle/>
          <a:p>
            <a:r>
              <a:rPr lang="en-US" sz="8800" dirty="0">
                <a:ln>
                  <a:solidFill>
                    <a:srgbClr val="FF000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0429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2159-6C08-5418-D09A-6D41C5BD4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85" y="244620"/>
            <a:ext cx="3013698" cy="5838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Bernard MT Condensed" panose="02050806060905020404" pitchFamily="18" charset="0"/>
              </a:rPr>
              <a:t>Process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E403C-1B66-D845-7EBA-DF30C1148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949" y="2728583"/>
            <a:ext cx="1673013" cy="1728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03C17C-2BAE-9757-ECEE-0E10B182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92" y="2833694"/>
            <a:ext cx="1673012" cy="1419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F8ED5-E9FD-F2C4-0C36-9504B93DD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260" y="2126673"/>
            <a:ext cx="2920740" cy="21890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320A92-3EE3-14A6-F7E7-3DFB85D29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160" y="0"/>
            <a:ext cx="2861840" cy="1911927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E15CFE63-F482-7A45-5007-7C4F57633688}"/>
              </a:ext>
            </a:extLst>
          </p:cNvPr>
          <p:cNvSpPr/>
          <p:nvPr/>
        </p:nvSpPr>
        <p:spPr>
          <a:xfrm>
            <a:off x="10848109" y="1376059"/>
            <a:ext cx="423848" cy="100445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5B90312E-00C1-C122-86DD-A407D9C3AC43}"/>
              </a:ext>
            </a:extLst>
          </p:cNvPr>
          <p:cNvSpPr/>
          <p:nvPr/>
        </p:nvSpPr>
        <p:spPr>
          <a:xfrm>
            <a:off x="8478982" y="3297382"/>
            <a:ext cx="727363" cy="491836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4C969A-1F07-AD90-D358-C1A01F42D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6773" y="4536897"/>
            <a:ext cx="2605355" cy="1374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AE49C8-70D5-9011-EB39-717D85FC1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307" y="5180744"/>
            <a:ext cx="3149023" cy="1637758"/>
          </a:xfrm>
          <a:prstGeom prst="rect">
            <a:avLst/>
          </a:prstGeom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B4C30078-5DC4-7B0B-DDE1-1E95A1E36818}"/>
              </a:ext>
            </a:extLst>
          </p:cNvPr>
          <p:cNvSpPr/>
          <p:nvPr/>
        </p:nvSpPr>
        <p:spPr>
          <a:xfrm>
            <a:off x="10549156" y="3638807"/>
            <a:ext cx="423848" cy="77585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6DFA3B-8EBA-BEE6-5D94-0C8033311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47" y="4520277"/>
            <a:ext cx="1255144" cy="2158984"/>
          </a:xfrm>
          <a:prstGeom prst="rect">
            <a:avLst/>
          </a:prstGeom>
        </p:spPr>
      </p:pic>
      <p:sp>
        <p:nvSpPr>
          <p:cNvPr id="29" name="Arrow: Bent 28">
            <a:extLst>
              <a:ext uri="{FF2B5EF4-FFF2-40B4-BE49-F238E27FC236}">
                <a16:creationId xmlns:a16="http://schemas.microsoft.com/office/drawing/2014/main" id="{375C6DD7-A5A0-19E6-A5CB-29348B1D9463}"/>
              </a:ext>
            </a:extLst>
          </p:cNvPr>
          <p:cNvSpPr/>
          <p:nvPr/>
        </p:nvSpPr>
        <p:spPr>
          <a:xfrm rot="10800000">
            <a:off x="8983330" y="5640789"/>
            <a:ext cx="1864779" cy="1038471"/>
          </a:xfrm>
          <a:prstGeom prst="bentArrow">
            <a:avLst>
              <a:gd name="adj1" fmla="val 25000"/>
              <a:gd name="adj2" fmla="val 28963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22D6340B-AFF5-8435-6C11-14DDC80EB98C}"/>
              </a:ext>
            </a:extLst>
          </p:cNvPr>
          <p:cNvSpPr/>
          <p:nvPr/>
        </p:nvSpPr>
        <p:spPr>
          <a:xfrm>
            <a:off x="1537504" y="5748238"/>
            <a:ext cx="872837" cy="32558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CF5645-3F3B-0781-9B78-7EF3FD4795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4596" y="4958808"/>
            <a:ext cx="2483085" cy="1859694"/>
          </a:xfrm>
          <a:prstGeom prst="rect">
            <a:avLst/>
          </a:prstGeom>
        </p:spPr>
      </p:pic>
      <p:sp>
        <p:nvSpPr>
          <p:cNvPr id="33" name="Arrow: Left 32">
            <a:extLst>
              <a:ext uri="{FF2B5EF4-FFF2-40B4-BE49-F238E27FC236}">
                <a16:creationId xmlns:a16="http://schemas.microsoft.com/office/drawing/2014/main" id="{CCB49C38-7BBE-5E4D-C0EA-EF79B6DDF0DD}"/>
              </a:ext>
            </a:extLst>
          </p:cNvPr>
          <p:cNvSpPr/>
          <p:nvPr/>
        </p:nvSpPr>
        <p:spPr>
          <a:xfrm>
            <a:off x="4731327" y="5904102"/>
            <a:ext cx="1102980" cy="434353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B6F597E5-1CA1-0179-8FAB-AC6E221FFDB3}"/>
              </a:ext>
            </a:extLst>
          </p:cNvPr>
          <p:cNvSpPr/>
          <p:nvPr/>
        </p:nvSpPr>
        <p:spPr>
          <a:xfrm>
            <a:off x="3309193" y="3539837"/>
            <a:ext cx="798680" cy="401781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0AAE38-9B83-6D7B-C0DA-3F8EDBD81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179" y="2635603"/>
            <a:ext cx="2697439" cy="1890002"/>
          </a:xfrm>
          <a:prstGeom prst="rect">
            <a:avLst/>
          </a:prstGeom>
        </p:spPr>
      </p:pic>
      <p:sp>
        <p:nvSpPr>
          <p:cNvPr id="39" name="Arrow: Left 38">
            <a:extLst>
              <a:ext uri="{FF2B5EF4-FFF2-40B4-BE49-F238E27FC236}">
                <a16:creationId xmlns:a16="http://schemas.microsoft.com/office/drawing/2014/main" id="{FA6DE6F3-2964-2A8A-10A4-DA6D951F5E01}"/>
              </a:ext>
            </a:extLst>
          </p:cNvPr>
          <p:cNvSpPr/>
          <p:nvPr/>
        </p:nvSpPr>
        <p:spPr>
          <a:xfrm>
            <a:off x="5891277" y="3581401"/>
            <a:ext cx="918232" cy="360218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3656-9168-63BD-C0CB-0AD12250F9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49" y="178739"/>
            <a:ext cx="3179618" cy="2168663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B23A95CA-A340-E4E2-6C1D-CC813068C2DA}"/>
              </a:ext>
            </a:extLst>
          </p:cNvPr>
          <p:cNvSpPr/>
          <p:nvPr/>
        </p:nvSpPr>
        <p:spPr>
          <a:xfrm>
            <a:off x="3179618" y="1108364"/>
            <a:ext cx="6026727" cy="41656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ED7EA8-A045-6160-61A0-BC621DC7D267}"/>
              </a:ext>
            </a:extLst>
          </p:cNvPr>
          <p:cNvSpPr txBox="1">
            <a:spLocks/>
          </p:cNvSpPr>
          <p:nvPr/>
        </p:nvSpPr>
        <p:spPr>
          <a:xfrm>
            <a:off x="144309" y="309338"/>
            <a:ext cx="3013698" cy="583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Britannic Bold" panose="020B0903060703020204" pitchFamily="34" charset="0"/>
              </a:rPr>
              <a:t>Oil Seed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6729D5-B1EF-9BB7-9799-653A2324C8E4}"/>
              </a:ext>
            </a:extLst>
          </p:cNvPr>
          <p:cNvSpPr txBox="1">
            <a:spLocks/>
          </p:cNvSpPr>
          <p:nvPr/>
        </p:nvSpPr>
        <p:spPr>
          <a:xfrm>
            <a:off x="403651" y="2697407"/>
            <a:ext cx="3013698" cy="583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Animal Feed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702728-015F-C4C8-ABB8-1B9A4CCA6B19}"/>
              </a:ext>
            </a:extLst>
          </p:cNvPr>
          <p:cNvSpPr txBox="1">
            <a:spLocks/>
          </p:cNvSpPr>
          <p:nvPr/>
        </p:nvSpPr>
        <p:spPr>
          <a:xfrm>
            <a:off x="-99308" y="5162183"/>
            <a:ext cx="3013698" cy="583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Berlin Sans FB Demi" panose="020E0802020502020306" pitchFamily="34" charset="0"/>
              </a:rPr>
              <a:t>Organic Cooking Oil</a:t>
            </a:r>
          </a:p>
        </p:txBody>
      </p:sp>
    </p:spTree>
    <p:extLst>
      <p:ext uri="{BB962C8B-B14F-4D97-AF65-F5344CB8AC3E}">
        <p14:creationId xmlns:p14="http://schemas.microsoft.com/office/powerpoint/2010/main" val="162317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463640"/>
            <a:ext cx="11951594" cy="6394360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5800" dirty="0">
                <a:latin typeface="Bernard MT Condensed" panose="02050806060905020404" pitchFamily="18" charset="0"/>
              </a:rPr>
              <a:t>Testing results from SGS on Diesel               	(Excellent results achieved)</a:t>
            </a:r>
          </a:p>
          <a:p>
            <a:pPr marL="0" indent="0">
              <a:buNone/>
            </a:pPr>
            <a:endParaRPr lang="en-US" sz="5800" dirty="0">
              <a:latin typeface="Bernard MT Condensed" panose="020508060609050204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5800" dirty="0">
                <a:latin typeface="Bernard MT Condensed" panose="02050806060905020404" pitchFamily="18" charset="0"/>
              </a:rPr>
              <a:t>Testing done on Vehicle performance 	with    	    	Diesel from our Factories.</a:t>
            </a:r>
          </a:p>
          <a:p>
            <a:pPr marL="0" indent="0">
              <a:buNone/>
            </a:pPr>
            <a:endParaRPr lang="en-US" sz="5800" dirty="0">
              <a:latin typeface="Bernard MT Condensed" panose="02050806060905020404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5800" dirty="0">
                <a:latin typeface="Bernard MT Condensed" panose="02050806060905020404" pitchFamily="18" charset="0"/>
              </a:rPr>
              <a:t>N/m Torque: &gt;10Nm.</a:t>
            </a:r>
          </a:p>
          <a:p>
            <a:pPr>
              <a:buBlip>
                <a:blip r:embed="rId2"/>
              </a:buBlip>
            </a:pPr>
            <a:r>
              <a:rPr lang="en-US" sz="5800" dirty="0">
                <a:latin typeface="Bernard MT Condensed" panose="02050806060905020404" pitchFamily="18" charset="0"/>
              </a:rPr>
              <a:t>Break Horse Power: &gt;8 BHP.</a:t>
            </a:r>
          </a:p>
          <a:p>
            <a:pPr>
              <a:buBlip>
                <a:blip r:embed="rId2"/>
              </a:buBlip>
            </a:pPr>
            <a:r>
              <a:rPr lang="en-US" sz="5800" dirty="0">
                <a:latin typeface="Bernard MT Condensed" panose="02050806060905020404" pitchFamily="18" charset="0"/>
              </a:rPr>
              <a:t>Emissions: Down from </a:t>
            </a:r>
            <a:r>
              <a:rPr lang="en-US" sz="5800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11.1 to 6.7 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9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AF17-FAA6-58DE-383C-E580A689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D621-F304-6843-5C14-930D6789F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125" y="1122363"/>
            <a:ext cx="10787604" cy="2387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Low Carbon liquid fuel Testing with SGS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D698-0975-66C0-4A5F-5DC229807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52" y="3602038"/>
            <a:ext cx="12101848" cy="165576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Leading Internation Accredited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Laboratory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Results: Our Liquid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Fuel is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 of the Highest Quality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Diesel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 tested World Wide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87155" cy="6878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55" y="0"/>
            <a:ext cx="6877318" cy="67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15FB-3573-3D98-F5DF-03AF3097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D8FB-12A3-37DB-87CE-47CA9FDEA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1" y="326961"/>
            <a:ext cx="11342317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Tests conducted using an accredited Dyno testing facility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3D9E8-9D72-4A79-DC55-9D68B0D9D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52" y="3602038"/>
            <a:ext cx="12101848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Results: Brake Horsepower &gt; 8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Newton Meter Torque &gt; 10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Rounded MT Bold" panose="020F0704030504030204" pitchFamily="34" charset="0"/>
            </a:endParaRP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1700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65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69" y="0"/>
            <a:ext cx="49865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46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FDCCC-4846-E6A5-D55E-F7705D737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FD04-6D44-4FE0-C0DC-77A376C78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Tests conducted on Emissions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153BF-14F2-A7E4-B92C-82E5037DF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52" y="3602038"/>
            <a:ext cx="12101848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rial Rounded MT Bold" panose="020F0704030504030204" pitchFamily="34" charset="0"/>
              </a:rPr>
              <a:t>Results: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Emissions  &gt; 40% reduction 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Rounded MT Bold" panose="020F0704030504030204" pitchFamily="34" charset="0"/>
            </a:endParaRP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1700" dirty="0">
              <a:solidFill>
                <a:schemeClr val="accent6">
                  <a:lumMod val="50000"/>
                </a:schemeClr>
              </a:solidFill>
              <a:effectLst/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nard MT Condensed" panose="02050806060905020404" pitchFamily="18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4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820</Words>
  <Application>Microsoft Office PowerPoint</Application>
  <PresentationFormat>Widescreen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Algerian</vt:lpstr>
      <vt:lpstr>Arial</vt:lpstr>
      <vt:lpstr>Arial Black</vt:lpstr>
      <vt:lpstr>Arial Rounded MT Bold</vt:lpstr>
      <vt:lpstr>Berlin Sans FB Demi</vt:lpstr>
      <vt:lpstr>Bernard MT Condensed</vt:lpstr>
      <vt:lpstr>Britannic Bold</vt:lpstr>
      <vt:lpstr>Calibri</vt:lpstr>
      <vt:lpstr>Calibri Light</vt:lpstr>
      <vt:lpstr>Office Theme</vt:lpstr>
      <vt:lpstr>Low  Carbon Liquid fuel MANUFACTURING TECHNOLOGY</vt:lpstr>
      <vt:lpstr>Full Processing technology: Seed to Oil to Fuel &amp; Lubricants</vt:lpstr>
      <vt:lpstr>Process Flow</vt:lpstr>
      <vt:lpstr>PowerPoint Presentation</vt:lpstr>
      <vt:lpstr>Low Carbon liquid fuel Testing with SGS</vt:lpstr>
      <vt:lpstr>PowerPoint Presentation</vt:lpstr>
      <vt:lpstr>Tests conducted using an accredited Dyno testing facility</vt:lpstr>
      <vt:lpstr>PowerPoint Presentation</vt:lpstr>
      <vt:lpstr>Tests conducted on Emissions </vt:lpstr>
      <vt:lpstr>PowerPoint Presentation</vt:lpstr>
      <vt:lpstr>PowerPoint Presentation</vt:lpstr>
      <vt:lpstr>Manufacturing Diesel fuel Reactor stages, in Batam Indonesia</vt:lpstr>
      <vt:lpstr>Constructing the Base for the High Speed Centrifuge</vt:lpstr>
      <vt:lpstr>PowerPoint Presentation</vt:lpstr>
      <vt:lpstr>diesel Quality during Processing</vt:lpstr>
      <vt:lpstr>Manufacturing a Smaller output Plant in Malaysia </vt:lpstr>
      <vt:lpstr>Customers in South Africa</vt:lpstr>
      <vt:lpstr>A Micro-Diesel System For a Singapore Construction Company</vt:lpstr>
      <vt:lpstr>Large Diesel Plant Built in Semarang Indonesia</vt:lpstr>
      <vt:lpstr>Large Diesel Plant Built in Zhuhai China</vt:lpstr>
      <vt:lpstr>Product ranges (Only Oil Plant Base)</vt:lpstr>
      <vt:lpstr>Continuous research &amp; Development into Plant oil based lubricants and Greases</vt:lpstr>
      <vt:lpstr>Recent International Customers</vt:lpstr>
      <vt:lpstr>Cost per Unit</vt:lpstr>
      <vt:lpstr>Business Concept: </vt:lpstr>
      <vt:lpstr>Diesel Technology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Tc Niem</cp:lastModifiedBy>
  <cp:revision>29</cp:revision>
  <dcterms:created xsi:type="dcterms:W3CDTF">2019-12-10T07:29:27Z</dcterms:created>
  <dcterms:modified xsi:type="dcterms:W3CDTF">2026-04-14T01:59:12Z</dcterms:modified>
</cp:coreProperties>
</file>